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sldIdLst>
    <p:sldId id="256" r:id="rId2"/>
    <p:sldId id="258" r:id="rId3"/>
    <p:sldId id="259" r:id="rId4"/>
    <p:sldId id="268" r:id="rId5"/>
    <p:sldId id="273" r:id="rId6"/>
    <p:sldId id="264" r:id="rId7"/>
    <p:sldId id="261" r:id="rId8"/>
    <p:sldId id="257" r:id="rId9"/>
    <p:sldId id="265" r:id="rId10"/>
    <p:sldId id="266" r:id="rId11"/>
    <p:sldId id="274" r:id="rId12"/>
    <p:sldId id="262" r:id="rId13"/>
    <p:sldId id="275" r:id="rId14"/>
    <p:sldId id="270" r:id="rId1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72" d="100"/>
          <a:sy n="72" d="100"/>
        </p:scale>
        <p:origin x="-7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6364A7-379E-464C-9EB8-F12CE9A7C715}" type="datetimeFigureOut">
              <a:rPr lang="tr-TR"/>
              <a:pPr>
                <a:defRPr/>
              </a:pPr>
              <a:t>11.06.2020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977046-5517-4728-B877-E63E6E9661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536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517FE-E33F-4795-96D9-033D1974DA5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584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54D1B-3C9D-401C-BA9A-A692C49E38D9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096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A010C-63E1-42FF-9834-C1902C13BCD5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741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C01755-C1C0-44AB-B730-6AB8F97D0711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5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A1D-CE4C-4B59-B129-BC63E6E2A3C3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726BD2-4C0F-4426-AE76-1330A539ABF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457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4D0A-D260-43B0-AE67-54908FBD2B01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C29060-77E1-4FD0-A3C4-860B735F57B6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B0D138-4E55-43A0-A10F-2BE36A4E5794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072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8F1EE-2413-4353-AF71-EACEEB013792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6C1641-1D1A-4D3C-BD52-B6D5FE44B6C9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6C81-3731-4734-9278-F634DE406E65}" type="datetimeFigureOut">
              <a:rPr lang="tr-TR"/>
              <a:pPr>
                <a:defRPr/>
              </a:pPr>
              <a:t>11.06.2020</a:t>
            </a:fld>
            <a:endParaRPr lang="tr-T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4218-7F08-49AD-935E-7702D7A715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7325-589D-41C9-A966-D19DE5CD9BFE}" type="datetimeFigureOut">
              <a:rPr lang="tr-TR"/>
              <a:pPr>
                <a:defRPr/>
              </a:pPr>
              <a:t>11.06.2020</a:t>
            </a:fld>
            <a:endParaRPr lang="tr-T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06888-191A-4311-B354-8F9020149E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733D-0777-4731-AE3E-77E4C1F4F64F}" type="datetimeFigureOut">
              <a:rPr lang="tr-TR"/>
              <a:pPr>
                <a:defRPr/>
              </a:pPr>
              <a:t>11.06.2020</a:t>
            </a:fld>
            <a:endParaRPr lang="tr-T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925C-41BA-4B39-A8EF-F4B1948B3E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21F0-9AD0-461B-9048-ECB2414BB4C5}" type="datetimeFigureOut">
              <a:rPr lang="tr-TR"/>
              <a:pPr>
                <a:defRPr/>
              </a:pPr>
              <a:t>11.06.2020</a:t>
            </a:fld>
            <a:endParaRPr lang="tr-T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1711-0886-4ED8-A9C9-5A6E602F86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4AA76-D8E6-4895-938B-B23987217213}" type="datetimeFigureOut">
              <a:rPr lang="tr-TR"/>
              <a:pPr>
                <a:defRPr/>
              </a:pPr>
              <a:t>11.06.2020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1A203-F4A4-4B06-BA1C-6E533DDE9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7B60-AD14-4033-93F2-0BAA6B4F7CC8}" type="datetimeFigureOut">
              <a:rPr lang="tr-TR"/>
              <a:pPr>
                <a:defRPr/>
              </a:pPr>
              <a:t>11.06.2020</a:t>
            </a:fld>
            <a:endParaRPr lang="tr-T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FBEE-8936-4879-A51F-753626FFE7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74B2-5CE2-474E-A726-6C2325A82AE7}" type="datetimeFigureOut">
              <a:rPr lang="tr-TR"/>
              <a:pPr>
                <a:defRPr/>
              </a:pPr>
              <a:t>11.06.2020</a:t>
            </a:fld>
            <a:endParaRPr lang="tr-T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06580-9172-4B89-9DF5-778078437D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E9BF-2BF2-4CCC-B62C-B0EE81D6466B}" type="datetimeFigureOut">
              <a:rPr lang="tr-TR"/>
              <a:pPr>
                <a:defRPr/>
              </a:pPr>
              <a:t>11.06.2020</a:t>
            </a:fld>
            <a:endParaRPr lang="tr-T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5DA3-E134-4B2E-9B31-7F7D9ACA27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51A8-6C34-44C1-8052-11B8651BB298}" type="datetimeFigureOut">
              <a:rPr lang="tr-TR"/>
              <a:pPr>
                <a:defRPr/>
              </a:pPr>
              <a:t>11.06.2020</a:t>
            </a:fld>
            <a:endParaRPr lang="tr-T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3BF2-4336-4F33-8DD6-5B1A2F6FB4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B1E0-FB25-4CFC-B3F9-7A5C1FF007C9}" type="datetimeFigureOut">
              <a:rPr lang="tr-TR"/>
              <a:pPr>
                <a:defRPr/>
              </a:pPr>
              <a:t>11.06.2020</a:t>
            </a:fld>
            <a:endParaRPr lang="tr-T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A9AD-4891-4BDD-9611-52DDCF664D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AFB8-6A18-49FE-8DDA-480FCA15D5ED}" type="datetimeFigureOut">
              <a:rPr lang="tr-TR"/>
              <a:pPr>
                <a:defRPr/>
              </a:pPr>
              <a:t>11.06.2020</a:t>
            </a:fld>
            <a:endParaRPr lang="tr-T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20C42-C29B-4134-A8B0-6DF4B316BB9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2"/>
            </a:gs>
            <a:gs pos="33000">
              <a:schemeClr val="bg2">
                <a:lumMod val="60000"/>
                <a:lumOff val="4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E3DF3A-2E47-4CBB-B8CF-09C3215C9E7A}" type="datetimeFigureOut">
              <a:rPr lang="tr-TR"/>
              <a:pPr>
                <a:defRPr/>
              </a:pPr>
              <a:t>11.06.2020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D89F67-3E28-40CE-AE07-CC7CF40541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5" r:id="rId2"/>
    <p:sldLayoutId id="2147483877" r:id="rId3"/>
    <p:sldLayoutId id="2147483874" r:id="rId4"/>
    <p:sldLayoutId id="2147483873" r:id="rId5"/>
    <p:sldLayoutId id="2147483872" r:id="rId6"/>
    <p:sldLayoutId id="2147483871" r:id="rId7"/>
    <p:sldLayoutId id="2147483870" r:id="rId8"/>
    <p:sldLayoutId id="2147483878" r:id="rId9"/>
    <p:sldLayoutId id="2147483869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07975" y="3282381"/>
            <a:ext cx="5954087" cy="17641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ELEKTRİK-ELEKTRONİK ALANI</a:t>
            </a:r>
            <a:endParaRPr lang="tr-T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692150"/>
            <a:ext cx="23368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3059113" y="692150"/>
            <a:ext cx="55451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 b="1">
                <a:solidFill>
                  <a:schemeClr val="bg1"/>
                </a:solidFill>
                <a:latin typeface="Comic Sans MS" pitchFamily="66" charset="0"/>
              </a:rPr>
              <a:t>RECEP GENCER MESLEKİ VE TEKNİK ANADOLU LİSESİ</a:t>
            </a:r>
          </a:p>
        </p:txBody>
      </p:sp>
      <p:sp>
        <p:nvSpPr>
          <p:cNvPr id="14340" name="AutoShape 5" descr="ÅÄ°MÅEK RESÄ°MLERÄ°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onstantia" pitchFamily="18" charset="0"/>
            </a:endParaRPr>
          </a:p>
        </p:txBody>
      </p:sp>
      <p:pic>
        <p:nvPicPr>
          <p:cNvPr id="1032" name="Picture 8" descr="Komik yÄ±ldÄ±rÄ±m Ã§izgi film illÃ¼strasyon â stok illÃ¼strasy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284538"/>
            <a:ext cx="25146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3851275" y="6092825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 b="1">
                <a:solidFill>
                  <a:schemeClr val="bg1"/>
                </a:solidFill>
                <a:latin typeface="Comic Sans MS" pitchFamily="66" charset="0"/>
              </a:rPr>
              <a:t>20</a:t>
            </a:r>
            <a:r>
              <a:rPr lang="tr-TR" sz="3600" b="1">
                <a:solidFill>
                  <a:schemeClr val="bg1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>
            <a:spLocks noChangeArrowheads="1"/>
          </p:cNvSpPr>
          <p:nvPr/>
        </p:nvSpPr>
        <p:spPr bwMode="auto">
          <a:xfrm>
            <a:off x="1241425" y="0"/>
            <a:ext cx="712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FFC000"/>
                </a:solidFill>
                <a:latin typeface="Constantia" pitchFamily="18" charset="0"/>
              </a:rPr>
              <a:t>TEKNİK GEZİLERİMİZDEN GÖRÜNTÜLER…</a:t>
            </a:r>
          </a:p>
        </p:txBody>
      </p:sp>
      <p:pic>
        <p:nvPicPr>
          <p:cNvPr id="5" name="Resim 4" descr="C:\Users\Tayfun DUYDU\Desktop\13052014 teknik gezi\IMG_5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352425"/>
            <a:ext cx="35988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 descr="C:\Users\Tayfun DUYDU\Desktop\13052014 teknik gezi\IMG_53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8775"/>
            <a:ext cx="36004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6" descr="C:\Users\Tayfun DUYDU\Desktop\13052014 teknik gezi\IMG_52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9563" y="369888"/>
            <a:ext cx="36004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sim 7" descr="C:\Users\Tayfun DUYDU\Desktop\13052014 teknik gezi\IMG_53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7338" y="2924175"/>
            <a:ext cx="35988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>
            <a:spLocks noChangeArrowheads="1"/>
          </p:cNvSpPr>
          <p:nvPr/>
        </p:nvSpPr>
        <p:spPr bwMode="auto">
          <a:xfrm>
            <a:off x="3906838" y="2870200"/>
            <a:ext cx="1169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FFC000"/>
                </a:solidFill>
                <a:latin typeface="Constantia" pitchFamily="18" charset="0"/>
              </a:rPr>
              <a:t>BANVİT</a:t>
            </a:r>
          </a:p>
        </p:txBody>
      </p:sp>
      <p:sp>
        <p:nvSpPr>
          <p:cNvPr id="9" name="Metin kutusu 8"/>
          <p:cNvSpPr txBox="1">
            <a:spLocks noChangeArrowheads="1"/>
          </p:cNvSpPr>
          <p:nvPr/>
        </p:nvSpPr>
        <p:spPr bwMode="auto">
          <a:xfrm>
            <a:off x="3556000" y="352425"/>
            <a:ext cx="18002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FFC000"/>
                </a:solidFill>
                <a:latin typeface="Constantia" pitchFamily="18" charset="0"/>
              </a:rPr>
              <a:t>ŞAFAKSAN PANO FABRİKASI</a:t>
            </a:r>
          </a:p>
        </p:txBody>
      </p:sp>
      <p:sp>
        <p:nvSpPr>
          <p:cNvPr id="10" name="Metin kutusu 9"/>
          <p:cNvSpPr txBox="1">
            <a:spLocks noChangeArrowheads="1"/>
          </p:cNvSpPr>
          <p:nvPr/>
        </p:nvSpPr>
        <p:spPr bwMode="auto">
          <a:xfrm>
            <a:off x="2138363" y="5418138"/>
            <a:ext cx="47529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400" b="1" i="1" u="sng">
                <a:solidFill>
                  <a:srgbClr val="FFFF00"/>
                </a:solidFill>
                <a:latin typeface="Constantia" pitchFamily="18" charset="0"/>
              </a:rPr>
              <a:t>BÖLGEMİZDEKİ  DİĞER TENİK GEZİLERİMİZ</a:t>
            </a:r>
          </a:p>
          <a:p>
            <a:pPr algn="ctr"/>
            <a:r>
              <a:rPr lang="tr-TR" sz="1400" b="1" i="1">
                <a:solidFill>
                  <a:schemeClr val="bg1"/>
                </a:solidFill>
                <a:latin typeface="Constantia" pitchFamily="18" charset="0"/>
              </a:rPr>
              <a:t>ETİ MADEN İŞLETMELERİ</a:t>
            </a:r>
          </a:p>
          <a:p>
            <a:pPr algn="ctr"/>
            <a:r>
              <a:rPr lang="tr-TR" sz="1400" b="1" i="1">
                <a:solidFill>
                  <a:schemeClr val="bg1"/>
                </a:solidFill>
                <a:latin typeface="Constantia" pitchFamily="18" charset="0"/>
              </a:rPr>
              <a:t>BAGFAŞ</a:t>
            </a:r>
          </a:p>
          <a:p>
            <a:pPr algn="ctr"/>
            <a:r>
              <a:rPr lang="tr-TR" sz="1400" b="1" i="1">
                <a:solidFill>
                  <a:schemeClr val="bg1"/>
                </a:solidFill>
                <a:latin typeface="Constantia" pitchFamily="18" charset="0"/>
              </a:rPr>
              <a:t>ENERJİSA</a:t>
            </a:r>
          </a:p>
          <a:p>
            <a:pPr algn="ctr"/>
            <a:r>
              <a:rPr lang="tr-TR" sz="1400" b="1" i="1">
                <a:solidFill>
                  <a:schemeClr val="bg1"/>
                </a:solidFill>
                <a:latin typeface="Constantia" pitchFamily="18" charset="0"/>
              </a:rPr>
              <a:t>BANDIRMA BELEDİYESİ GES SANTRALİ</a:t>
            </a:r>
          </a:p>
          <a:p>
            <a:pPr algn="ctr"/>
            <a:r>
              <a:rPr lang="tr-TR" sz="1400" b="1" i="1">
                <a:solidFill>
                  <a:schemeClr val="bg1"/>
                </a:solidFill>
                <a:latin typeface="Constantia" pitchFamily="18" charset="0"/>
              </a:rPr>
              <a:t>RÜZGAR ENERJİ SANTRELİ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Özgür ERHAN\Desktop\Eti Maden Gezisi\Foto\IMG_20180418_090937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260350"/>
            <a:ext cx="431958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Özgür ERHAN\Desktop\Eti Maden Gezisi\Foto\IMG_20180418_092845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7425" y="258763"/>
            <a:ext cx="431958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Özgür ERHAN\Desktop\Eti Maden Gezisi\Foto\IMG_20180418_105811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638" y="3752850"/>
            <a:ext cx="4321176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Özgür ERHAN\Desktop\Eti Maden Gezisi\Foto\IMG_20180418_120542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752850"/>
            <a:ext cx="43211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>
            <a:spLocks noChangeArrowheads="1"/>
          </p:cNvSpPr>
          <p:nvPr/>
        </p:nvSpPr>
        <p:spPr bwMode="auto">
          <a:xfrm>
            <a:off x="7938" y="-4763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>
                <a:latin typeface="Constantia" pitchFamily="18" charset="0"/>
              </a:rPr>
              <a:t>BANDIRMA BELEDİYESİ GÜNEŞ ENERJİ SANTRALİ TEKNİK İNCELEME GEZİSİ</a:t>
            </a:r>
          </a:p>
        </p:txBody>
      </p:sp>
      <p:sp>
        <p:nvSpPr>
          <p:cNvPr id="9" name="Metin kutusu 8"/>
          <p:cNvSpPr txBox="1">
            <a:spLocks noChangeArrowheads="1"/>
          </p:cNvSpPr>
          <p:nvPr/>
        </p:nvSpPr>
        <p:spPr bwMode="auto">
          <a:xfrm>
            <a:off x="7938" y="333851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>
                <a:latin typeface="Constantia" pitchFamily="18" charset="0"/>
              </a:rPr>
              <a:t>BANDIRMA ETİ-MADEN FABRİKASI TEKNİK İNCELEME GEZİSİ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2" descr="MÃHENDÄ°S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onstantia" pitchFamily="18" charset="0"/>
            </a:endParaRPr>
          </a:p>
        </p:txBody>
      </p:sp>
      <p:sp>
        <p:nvSpPr>
          <p:cNvPr id="2" name="Metin kutusu 1"/>
          <p:cNvSpPr txBox="1">
            <a:spLocks noChangeArrowheads="1"/>
          </p:cNvSpPr>
          <p:nvPr/>
        </p:nvSpPr>
        <p:spPr bwMode="auto">
          <a:xfrm>
            <a:off x="-4763" y="0"/>
            <a:ext cx="914400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</a:rPr>
              <a:t>2020-2021</a:t>
            </a:r>
            <a:r>
              <a:rPr lang="tr-TR" b="1">
                <a:solidFill>
                  <a:schemeClr val="bg1"/>
                </a:solidFill>
                <a:latin typeface="Constantia" pitchFamily="18" charset="0"/>
              </a:rPr>
              <a:t> EĞİTİM ÖĞRETİM YILI ELEKTRİK ELEKTRONİK ALANI </a:t>
            </a:r>
          </a:p>
          <a:p>
            <a:pPr algn="ctr"/>
            <a:r>
              <a:rPr lang="tr-TR" b="1">
                <a:solidFill>
                  <a:schemeClr val="bg1"/>
                </a:solidFill>
                <a:latin typeface="Constantia" pitchFamily="18" charset="0"/>
              </a:rPr>
              <a:t>HEDEFLEDİĞİMİZ  TEKNİK İNCELEME GEZİ PLANLAMALARIMIZ</a:t>
            </a:r>
          </a:p>
        </p:txBody>
      </p:sp>
      <p:pic>
        <p:nvPicPr>
          <p:cNvPr id="3074" name="Picture 2" descr="C:\Users\Özgür ERHAN\Desktop\gezi f\deney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413" y="1052513"/>
            <a:ext cx="41402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Özgür ERHAN\Desktop\gezi f\fft16_mf2217353.Jpe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4113213"/>
            <a:ext cx="41402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Özgür ERHAN\Desktop\gezi f\p17kjar9et1vp69rh1rqs5eb7pn3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1052513"/>
            <a:ext cx="41402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/>
          <p:cNvSpPr txBox="1">
            <a:spLocks noChangeArrowheads="1"/>
          </p:cNvSpPr>
          <p:nvPr/>
        </p:nvSpPr>
        <p:spPr bwMode="auto">
          <a:xfrm>
            <a:off x="-4763" y="714375"/>
            <a:ext cx="914400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>
                <a:solidFill>
                  <a:schemeClr val="bg1"/>
                </a:solidFill>
                <a:latin typeface="Constantia" pitchFamily="18" charset="0"/>
              </a:rPr>
              <a:t>1.DÖNEM ENERJİSA ve GAZİ ÜNİVERSİTESİ TEKNİK İNCELEME GEZİSİ</a:t>
            </a:r>
          </a:p>
        </p:txBody>
      </p:sp>
      <p:sp>
        <p:nvSpPr>
          <p:cNvPr id="14" name="Metin kutusu 13"/>
          <p:cNvSpPr txBox="1">
            <a:spLocks noChangeArrowheads="1"/>
          </p:cNvSpPr>
          <p:nvPr/>
        </p:nvSpPr>
        <p:spPr bwMode="auto">
          <a:xfrm>
            <a:off x="-4763" y="3738563"/>
            <a:ext cx="91440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>
                <a:solidFill>
                  <a:schemeClr val="bg1"/>
                </a:solidFill>
                <a:latin typeface="Constantia" pitchFamily="18" charset="0"/>
              </a:rPr>
              <a:t>2.DÖNEM TOFAŞ ve ETİMADEN TEKNİK İNCELEME GEZİSİ</a:t>
            </a:r>
          </a:p>
        </p:txBody>
      </p:sp>
      <p:pic>
        <p:nvPicPr>
          <p:cNvPr id="3077" name="Picture 5" descr="C:\Users\Özgür ERHAN\Desktop\gezi f\bandirma-yeni-buhar-santrali.jpg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4413" y="4076700"/>
            <a:ext cx="41402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0" y="3068638"/>
            <a:ext cx="8964613" cy="4318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tr-TR" sz="2400" b="1" smtClean="0">
                <a:solidFill>
                  <a:schemeClr val="bg1"/>
                </a:solidFill>
              </a:rPr>
              <a:t>ERASMUS + MESLEKİ EĞİTİM PROJESİ</a:t>
            </a:r>
            <a:r>
              <a:rPr lang="tr-TR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Metin kutusu 1"/>
          <p:cNvSpPr txBox="1">
            <a:spLocks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  <a:noFill/>
        </p:spPr>
        <p:txBody>
          <a:bodyPr/>
          <a:lstStyle/>
          <a:p>
            <a:pPr algn="ctr" eaLnBrk="1" hangingPunct="1"/>
            <a:r>
              <a:rPr lang="tr-TR" sz="1800" b="1" smtClean="0">
                <a:solidFill>
                  <a:schemeClr val="bg1"/>
                </a:solidFill>
                <a:latin typeface="Arial" charset="0"/>
              </a:rPr>
              <a:t>2020-2021 EĞİTİM ÖĞRETİM YILI ELEKTRİK ELEKTRONİK TEKNOLOJİLERİ ALANI </a:t>
            </a:r>
            <a:br>
              <a:rPr lang="tr-TR" sz="1800" b="1" smtClean="0">
                <a:solidFill>
                  <a:schemeClr val="bg1"/>
                </a:solidFill>
                <a:latin typeface="Arial" charset="0"/>
              </a:rPr>
            </a:br>
            <a:r>
              <a:rPr lang="tr-TR" sz="1800" b="1" smtClean="0">
                <a:solidFill>
                  <a:schemeClr val="bg1"/>
                </a:solidFill>
                <a:latin typeface="Arial" charset="0"/>
              </a:rPr>
              <a:t>YURT DIŞI EĞİTİM PROJELERİMİZ</a:t>
            </a:r>
          </a:p>
        </p:txBody>
      </p:sp>
      <p:pic>
        <p:nvPicPr>
          <p:cNvPr id="41989" name="Resim 1" descr="Açıklama: http://mebk12.meb.gov.tr/meb_iys_dosyalar/03/11/973927/resimler/2014_10/31112926_logo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87137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644900"/>
            <a:ext cx="914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r-TR" sz="1600" b="1">
                <a:solidFill>
                  <a:schemeClr val="bg1"/>
                </a:solidFill>
              </a:rPr>
              <a:t>PROJE  ADI      :AB ÜLKELERİNDE İSTİHDAM ODAKLI PNÖMATİK ve PLC EĞİTİM STAJI</a:t>
            </a:r>
          </a:p>
          <a:p>
            <a:r>
              <a:rPr lang="tr-TR" sz="1600" b="1">
                <a:solidFill>
                  <a:schemeClr val="bg1"/>
                </a:solidFill>
              </a:rPr>
              <a:t>PROJE SÜRESİ:14 GÜN</a:t>
            </a:r>
          </a:p>
          <a:p>
            <a:r>
              <a:rPr lang="tr-TR" sz="1600" b="1">
                <a:solidFill>
                  <a:schemeClr val="bg1"/>
                </a:solidFill>
              </a:rPr>
              <a:t>ÜLKELER         :MACERİSTAN–BUDAPEŞTE(6 Öğrenci)  ve  AVUSTURYA-VİYANA(6 öğrenci)  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0" y="4848225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>
                <a:solidFill>
                  <a:schemeClr val="bg1"/>
                </a:solidFill>
              </a:rPr>
              <a:t>23/03/2020  -  03/04/2020                                                                      TARİHLERİ ARASINDA YAPILMASI PLANLANAN                                  ERASMUS+ MESLEKİ EĞİTİM PROJEMİZ                         COVİD-19 SALGINI NEDENİYLE 2020/2021 EĞİTİM ÖĞRETİM YILINA ERTELENMİŞTİR.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>
            <a:spLocks noChangeArrowheads="1"/>
          </p:cNvSpPr>
          <p:nvPr/>
        </p:nvSpPr>
        <p:spPr bwMode="auto">
          <a:xfrm>
            <a:off x="0" y="968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b="1">
                <a:solidFill>
                  <a:schemeClr val="bg1"/>
                </a:solidFill>
                <a:latin typeface="Constantia" pitchFamily="18" charset="0"/>
              </a:rPr>
              <a:t>ELEKTRİK-ELEKTRONİK TEKNOLOJİLERİ</a:t>
            </a:r>
          </a:p>
          <a:p>
            <a:pPr algn="ctr"/>
            <a:r>
              <a:rPr lang="tr-TR" sz="2800" b="1">
                <a:solidFill>
                  <a:schemeClr val="bg1"/>
                </a:solidFill>
                <a:latin typeface="Constantia" pitchFamily="18" charset="0"/>
              </a:rPr>
              <a:t> ALAN ÖĞRETMENLERİ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26841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:\alan şefliği\26125041_ebrumana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5004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F:\alan şefliği\26125328_ercanmana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3500438"/>
            <a:ext cx="1441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F:\alan şefliği\26131151_tayfunduyd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3500438"/>
            <a:ext cx="1441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/>
          <p:cNvSpPr txBox="1">
            <a:spLocks noChangeArrowheads="1"/>
          </p:cNvSpPr>
          <p:nvPr/>
        </p:nvSpPr>
        <p:spPr bwMode="auto">
          <a:xfrm>
            <a:off x="3708400" y="2781300"/>
            <a:ext cx="169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000" b="1">
                <a:solidFill>
                  <a:schemeClr val="bg1"/>
                </a:solidFill>
                <a:latin typeface="Constantia" pitchFamily="18" charset="0"/>
              </a:rPr>
              <a:t>ÖZGÜR ERHAN</a:t>
            </a:r>
          </a:p>
          <a:p>
            <a:pPr algn="ctr"/>
            <a:r>
              <a:rPr lang="tr-TR" sz="1000" b="1">
                <a:solidFill>
                  <a:schemeClr val="bg1"/>
                </a:solidFill>
                <a:latin typeface="Constantia" pitchFamily="18" charset="0"/>
              </a:rPr>
              <a:t>ELK.ELKT.ALAN ŞEFİ</a:t>
            </a:r>
          </a:p>
        </p:txBody>
      </p:sp>
      <p:sp>
        <p:nvSpPr>
          <p:cNvPr id="18" name="Metin kutusu 17"/>
          <p:cNvSpPr txBox="1">
            <a:spLocks noChangeArrowheads="1"/>
          </p:cNvSpPr>
          <p:nvPr/>
        </p:nvSpPr>
        <p:spPr bwMode="auto">
          <a:xfrm>
            <a:off x="827088" y="4941888"/>
            <a:ext cx="1690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000" b="1">
                <a:solidFill>
                  <a:schemeClr val="bg1"/>
                </a:solidFill>
                <a:latin typeface="Constantia" pitchFamily="18" charset="0"/>
              </a:rPr>
              <a:t>EBRU MANAV</a:t>
            </a:r>
          </a:p>
          <a:p>
            <a:pPr algn="ctr"/>
            <a:r>
              <a:rPr lang="tr-TR" sz="1000" b="1">
                <a:solidFill>
                  <a:schemeClr val="bg1"/>
                </a:solidFill>
                <a:latin typeface="Constantia" pitchFamily="18" charset="0"/>
              </a:rPr>
              <a:t>ELK.ELKT. ATELYE ŞEFİ</a:t>
            </a:r>
          </a:p>
        </p:txBody>
      </p:sp>
      <p:sp>
        <p:nvSpPr>
          <p:cNvPr id="21" name="Metin kutusu 20"/>
          <p:cNvSpPr txBox="1">
            <a:spLocks noChangeArrowheads="1"/>
          </p:cNvSpPr>
          <p:nvPr/>
        </p:nvSpPr>
        <p:spPr bwMode="auto">
          <a:xfrm>
            <a:off x="2843213" y="4941888"/>
            <a:ext cx="1690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000" b="1">
                <a:solidFill>
                  <a:schemeClr val="bg1"/>
                </a:solidFill>
                <a:latin typeface="Constantia" pitchFamily="18" charset="0"/>
              </a:rPr>
              <a:t>ERCAN MANAV</a:t>
            </a:r>
          </a:p>
          <a:p>
            <a:pPr algn="ctr"/>
            <a:r>
              <a:rPr lang="tr-TR" sz="1000" b="1">
                <a:solidFill>
                  <a:schemeClr val="bg1"/>
                </a:solidFill>
                <a:latin typeface="Constantia" pitchFamily="18" charset="0"/>
              </a:rPr>
              <a:t>ELK.ELKT. ATELYE ŞEFİ</a:t>
            </a:r>
          </a:p>
        </p:txBody>
      </p:sp>
      <p:sp>
        <p:nvSpPr>
          <p:cNvPr id="22" name="Metin kutusu 21"/>
          <p:cNvSpPr txBox="1">
            <a:spLocks noChangeArrowheads="1"/>
          </p:cNvSpPr>
          <p:nvPr/>
        </p:nvSpPr>
        <p:spPr bwMode="auto">
          <a:xfrm>
            <a:off x="6804025" y="4941888"/>
            <a:ext cx="169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000" b="1">
                <a:solidFill>
                  <a:schemeClr val="bg1"/>
                </a:solidFill>
                <a:latin typeface="Constantia" pitchFamily="18" charset="0"/>
              </a:rPr>
              <a:t>TAYFUN DUYDU ELK.ELKT. ÖĞRETMENİ</a:t>
            </a:r>
          </a:p>
        </p:txBody>
      </p:sp>
      <p:pic>
        <p:nvPicPr>
          <p:cNvPr id="1040" name="Resim 1" descr="01-12-201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35004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Metin kutusu 24"/>
          <p:cNvSpPr txBox="1">
            <a:spLocks noChangeArrowheads="1"/>
          </p:cNvSpPr>
          <p:nvPr/>
        </p:nvSpPr>
        <p:spPr bwMode="auto">
          <a:xfrm>
            <a:off x="5003800" y="4941888"/>
            <a:ext cx="169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000" b="1">
                <a:solidFill>
                  <a:schemeClr val="bg1"/>
                </a:solidFill>
                <a:latin typeface="Constantia" pitchFamily="18" charset="0"/>
              </a:rPr>
              <a:t>AYSUN BARBAROS</a:t>
            </a:r>
          </a:p>
          <a:p>
            <a:pPr algn="ctr"/>
            <a:r>
              <a:rPr lang="tr-TR" sz="1000" b="1">
                <a:solidFill>
                  <a:schemeClr val="bg1"/>
                </a:solidFill>
                <a:latin typeface="Constantia" pitchFamily="18" charset="0"/>
              </a:rPr>
              <a:t>ELK.ELKT. LAB.ŞEFİ</a:t>
            </a:r>
          </a:p>
        </p:txBody>
      </p:sp>
      <p:sp>
        <p:nvSpPr>
          <p:cNvPr id="4" name="Metin kutusu 3"/>
          <p:cNvSpPr txBox="1">
            <a:spLocks noChangeArrowheads="1"/>
          </p:cNvSpPr>
          <p:nvPr/>
        </p:nvSpPr>
        <p:spPr bwMode="auto">
          <a:xfrm>
            <a:off x="33338" y="5662613"/>
            <a:ext cx="9151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rgbClr val="FF0000"/>
                </a:solidFill>
                <a:latin typeface="Constantia" pitchFamily="18" charset="0"/>
              </a:rPr>
              <a:t>SİZ DEĞERLİ ÖĞRENCİLERİMİZİ 2019-2020 EĞİTİM-ÖĞRETİM YILINDA </a:t>
            </a:r>
          </a:p>
          <a:p>
            <a:pPr algn="ctr"/>
            <a:r>
              <a:rPr lang="tr-TR" sz="2000" b="1">
                <a:solidFill>
                  <a:srgbClr val="FF0000"/>
                </a:solidFill>
                <a:latin typeface="Constantia" pitchFamily="18" charset="0"/>
              </a:rPr>
              <a:t>ARAMIZDA GÖRMEK İSTİYORUZ.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21" grpId="0"/>
      <p:bldP spid="22" grpId="0"/>
      <p:bldP spid="2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>
            <a:spLocks noChangeArrowheads="1"/>
          </p:cNvSpPr>
          <p:nvPr/>
        </p:nvSpPr>
        <p:spPr bwMode="auto">
          <a:xfrm>
            <a:off x="0" y="158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chemeClr val="bg1"/>
                </a:solidFill>
                <a:latin typeface="Constantia" pitchFamily="18" charset="0"/>
              </a:rPr>
              <a:t>OKULUMUZ BÜNYESİNDE ELEKTRİK-ELEKTRONİK </a:t>
            </a:r>
          </a:p>
          <a:p>
            <a:pPr algn="ctr"/>
            <a:r>
              <a:rPr lang="tr-TR" sz="2000" b="1">
                <a:solidFill>
                  <a:schemeClr val="bg1"/>
                </a:solidFill>
                <a:latin typeface="Constantia" pitchFamily="18" charset="0"/>
              </a:rPr>
              <a:t>TEKNOLOJİLERİ  ALANI…</a:t>
            </a:r>
          </a:p>
        </p:txBody>
      </p:sp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0" y="6207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solidFill>
                  <a:schemeClr val="bg1"/>
                </a:solidFill>
                <a:latin typeface="Constantia" pitchFamily="18" charset="0"/>
              </a:rPr>
              <a:t>Anadolu Teknik Programı(A.T.P.)</a:t>
            </a:r>
          </a:p>
          <a:p>
            <a:r>
              <a:rPr lang="tr-TR" sz="2000" b="1">
                <a:solidFill>
                  <a:schemeClr val="bg1"/>
                </a:solidFill>
                <a:latin typeface="Constantia" pitchFamily="18" charset="0"/>
              </a:rPr>
              <a:t>	Endüstriyel Bakım ve Onarım</a:t>
            </a:r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0" y="344646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solidFill>
                  <a:schemeClr val="bg1"/>
                </a:solidFill>
                <a:latin typeface="Constantia" pitchFamily="18" charset="0"/>
              </a:rPr>
              <a:t>Anadolu Meslek Programı (A.M.P.)</a:t>
            </a:r>
          </a:p>
          <a:p>
            <a:r>
              <a:rPr lang="tr-TR" sz="2000" b="1">
                <a:solidFill>
                  <a:schemeClr val="bg1"/>
                </a:solidFill>
                <a:latin typeface="Constantia" pitchFamily="18" charset="0"/>
              </a:rPr>
              <a:t>    Endüstriyel Bakım ve Onarım   /   Elektrik Tesisat ve Pano Montörlüğü</a:t>
            </a:r>
          </a:p>
        </p:txBody>
      </p:sp>
      <p:pic>
        <p:nvPicPr>
          <p:cNvPr id="3074" name="Picture 2" descr="elektrik endÃ¼stri bakÄ±m ile ilgili gÃ¶rsel sonucu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1268413"/>
            <a:ext cx="35988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elektrik endÃ¼stri bakÄ±m ile ilgili gÃ¶rsel sonucu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282700"/>
            <a:ext cx="36004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elektrik tesisatlarÄ± ile ilgili gÃ¶rsel sonucu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124325"/>
            <a:ext cx="36004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elektrik tesisatlarÄ± ile ilgili gÃ¶rsel sonucu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" y="4152900"/>
            <a:ext cx="36004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/>
          <p:cNvSpPr txBox="1">
            <a:spLocks noChangeArrowheads="1"/>
          </p:cNvSpPr>
          <p:nvPr/>
        </p:nvSpPr>
        <p:spPr bwMode="auto">
          <a:xfrm>
            <a:off x="0" y="63134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b="1">
                <a:solidFill>
                  <a:schemeClr val="bg1"/>
                </a:solidFill>
                <a:latin typeface="Constantia" pitchFamily="18" charset="0"/>
              </a:rPr>
              <a:t>Eğitim verilmektedir.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>
            <a:spLocks noChangeArrowheads="1"/>
          </p:cNvSpPr>
          <p:nvPr/>
        </p:nvSpPr>
        <p:spPr bwMode="auto">
          <a:xfrm>
            <a:off x="14288" y="0"/>
            <a:ext cx="9129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b="1">
                <a:solidFill>
                  <a:schemeClr val="bg1"/>
                </a:solidFill>
                <a:latin typeface="Constantia" pitchFamily="18" charset="0"/>
              </a:rPr>
              <a:t>Endüstriyel Bakım ve Onarım Dalı dersleri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500563" y="2916238"/>
            <a:ext cx="46434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C00000"/>
                </a:solidFill>
                <a:latin typeface="+mj-lt"/>
              </a:rPr>
              <a:t>11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.SINIF DERSLERİ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4925" y="4308475"/>
            <a:ext cx="50831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  <a:latin typeface="+mj-lt"/>
              </a:rPr>
              <a:t>12</a:t>
            </a:r>
            <a:r>
              <a:rPr lang="tr-TR" b="1" dirty="0">
                <a:solidFill>
                  <a:srgbClr val="FFFF00"/>
                </a:solidFill>
                <a:latin typeface="+mn-lt"/>
              </a:rPr>
              <a:t>.SINIF DERSLERİ</a:t>
            </a:r>
          </a:p>
        </p:txBody>
      </p:sp>
      <p:sp>
        <p:nvSpPr>
          <p:cNvPr id="11" name="Metin kutusu 10"/>
          <p:cNvSpPr txBox="1">
            <a:spLocks noChangeArrowheads="1"/>
          </p:cNvSpPr>
          <p:nvPr/>
        </p:nvSpPr>
        <p:spPr bwMode="auto">
          <a:xfrm>
            <a:off x="4392613" y="3275013"/>
            <a:ext cx="47513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C00000"/>
                </a:solidFill>
                <a:latin typeface="Constantia" pitchFamily="18" charset="0"/>
              </a:rPr>
              <a:t>Bilgisayar Destekli Uygulamalar</a:t>
            </a:r>
          </a:p>
          <a:p>
            <a:r>
              <a:rPr lang="tr-TR" b="1">
                <a:solidFill>
                  <a:srgbClr val="C00000"/>
                </a:solidFill>
                <a:latin typeface="Constantia" pitchFamily="18" charset="0"/>
              </a:rPr>
              <a:t>Endüstriyel Kontrol ve Arıza Analizi</a:t>
            </a:r>
          </a:p>
          <a:p>
            <a:r>
              <a:rPr lang="tr-TR" b="1">
                <a:solidFill>
                  <a:srgbClr val="C00000"/>
                </a:solidFill>
                <a:latin typeface="Constantia" pitchFamily="18" charset="0"/>
              </a:rPr>
              <a:t>Elektrik Makinaları ve Kontrol Sistemleri</a:t>
            </a:r>
          </a:p>
        </p:txBody>
      </p:sp>
      <p:sp>
        <p:nvSpPr>
          <p:cNvPr id="15" name="Metin kutusu 14"/>
          <p:cNvSpPr txBox="1">
            <a:spLocks noChangeArrowheads="1"/>
          </p:cNvSpPr>
          <p:nvPr/>
        </p:nvSpPr>
        <p:spPr bwMode="auto">
          <a:xfrm>
            <a:off x="34925" y="4652963"/>
            <a:ext cx="50831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FFFF00"/>
                </a:solidFill>
                <a:latin typeface="Constantia" pitchFamily="18" charset="0"/>
              </a:rPr>
              <a:t>Dijital Elektronik</a:t>
            </a:r>
          </a:p>
          <a:p>
            <a:r>
              <a:rPr lang="tr-TR" b="1">
                <a:solidFill>
                  <a:srgbClr val="FFFF00"/>
                </a:solidFill>
                <a:latin typeface="Constantia" pitchFamily="18" charset="0"/>
              </a:rPr>
              <a:t>Elektronik Sistemler</a:t>
            </a:r>
          </a:p>
          <a:p>
            <a:r>
              <a:rPr lang="tr-TR" b="1">
                <a:solidFill>
                  <a:srgbClr val="FFFF00"/>
                </a:solidFill>
                <a:latin typeface="Constantia" pitchFamily="18" charset="0"/>
              </a:rPr>
              <a:t>Mikrodenetleyiciler</a:t>
            </a:r>
          </a:p>
          <a:p>
            <a:r>
              <a:rPr lang="tr-TR" b="1">
                <a:solidFill>
                  <a:srgbClr val="FFFF00"/>
                </a:solidFill>
                <a:latin typeface="Constantia" pitchFamily="18" charset="0"/>
              </a:rPr>
              <a:t>Endüstriyel Elektrik Sistemleri</a:t>
            </a:r>
          </a:p>
          <a:p>
            <a:r>
              <a:rPr lang="tr-TR" b="1">
                <a:solidFill>
                  <a:srgbClr val="FFFF00"/>
                </a:solidFill>
                <a:latin typeface="Constantia" pitchFamily="18" charset="0"/>
              </a:rPr>
              <a:t>Endüstriyel Kontrol Sistemleri</a:t>
            </a:r>
          </a:p>
        </p:txBody>
      </p:sp>
      <p:pic>
        <p:nvPicPr>
          <p:cNvPr id="1026" name="Picture 2" descr="Ä°lgili resim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89138"/>
            <a:ext cx="36004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Ä°lgili resim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8100" y="4492625"/>
            <a:ext cx="35988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elektrik takÄ±m Ã§antasÄ± ile ilgili gÃ¶rsel sonucu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549275"/>
            <a:ext cx="36004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Metin kutusu 19"/>
          <p:cNvSpPr txBox="1"/>
          <p:nvPr/>
        </p:nvSpPr>
        <p:spPr>
          <a:xfrm>
            <a:off x="14288" y="668338"/>
            <a:ext cx="49180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atin typeface="+mj-lt"/>
              </a:rPr>
              <a:t>10</a:t>
            </a:r>
            <a:r>
              <a:rPr lang="tr-TR" b="1" dirty="0">
                <a:latin typeface="+mn-lt"/>
              </a:rPr>
              <a:t>.SINIF DERSLERİ</a:t>
            </a:r>
          </a:p>
        </p:txBody>
      </p:sp>
      <p:sp>
        <p:nvSpPr>
          <p:cNvPr id="21" name="Metin kutusu 20"/>
          <p:cNvSpPr txBox="1">
            <a:spLocks noChangeArrowheads="1"/>
          </p:cNvSpPr>
          <p:nvPr/>
        </p:nvSpPr>
        <p:spPr bwMode="auto">
          <a:xfrm>
            <a:off x="0" y="1065213"/>
            <a:ext cx="49323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latin typeface="Constantia" pitchFamily="18" charset="0"/>
              </a:rPr>
              <a:t>Elektrik-Elektronik Ölçme</a:t>
            </a:r>
          </a:p>
          <a:p>
            <a:r>
              <a:rPr lang="tr-TR" b="1">
                <a:latin typeface="Constantia" pitchFamily="18" charset="0"/>
              </a:rPr>
              <a:t>Elektrik-Elektronik Esasları</a:t>
            </a:r>
          </a:p>
          <a:p>
            <a:r>
              <a:rPr lang="tr-TR" b="1">
                <a:latin typeface="Constantia" pitchFamily="18" charset="0"/>
              </a:rPr>
              <a:t>Teknik ve Meslek Resim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5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b="1">
                <a:solidFill>
                  <a:schemeClr val="bg1"/>
                </a:solidFill>
                <a:latin typeface="Constantia" pitchFamily="18" charset="0"/>
              </a:rPr>
              <a:t>Elektrik Tesisat ve Pano Montörlüğü Dalı dersleri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4288" y="512763"/>
            <a:ext cx="4918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atin typeface="+mj-lt"/>
              </a:rPr>
              <a:t>10</a:t>
            </a:r>
            <a:r>
              <a:rPr lang="tr-TR" b="1" dirty="0">
                <a:latin typeface="+mn-lt"/>
              </a:rPr>
              <a:t>.SINIF DERSLERİ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910013" y="2708275"/>
            <a:ext cx="52339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C00000"/>
                </a:solidFill>
                <a:latin typeface="+mj-lt"/>
              </a:rPr>
              <a:t>11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.SINIF DERSLERİ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0" y="4462463"/>
            <a:ext cx="49323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  <a:latin typeface="+mj-lt"/>
              </a:rPr>
              <a:t>12</a:t>
            </a:r>
            <a:r>
              <a:rPr lang="tr-TR" b="1" dirty="0">
                <a:solidFill>
                  <a:srgbClr val="FFFF00"/>
                </a:solidFill>
                <a:latin typeface="+mn-lt"/>
              </a:rPr>
              <a:t>.SINIF DERSLERİ</a:t>
            </a:r>
          </a:p>
        </p:txBody>
      </p:sp>
      <p:sp>
        <p:nvSpPr>
          <p:cNvPr id="8" name="Metin kutusu 7"/>
          <p:cNvSpPr txBox="1">
            <a:spLocks noChangeArrowheads="1"/>
          </p:cNvSpPr>
          <p:nvPr/>
        </p:nvSpPr>
        <p:spPr bwMode="auto">
          <a:xfrm>
            <a:off x="0" y="908050"/>
            <a:ext cx="49323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latin typeface="Constantia" pitchFamily="18" charset="0"/>
              </a:rPr>
              <a:t>Elektrik-Elektronik Ölçme</a:t>
            </a:r>
          </a:p>
          <a:p>
            <a:r>
              <a:rPr lang="tr-TR" b="1">
                <a:latin typeface="Constantia" pitchFamily="18" charset="0"/>
              </a:rPr>
              <a:t>Elektrik-Elektronik Esasları</a:t>
            </a:r>
          </a:p>
          <a:p>
            <a:r>
              <a:rPr lang="tr-TR" b="1">
                <a:latin typeface="Constantia" pitchFamily="18" charset="0"/>
              </a:rPr>
              <a:t>Teknik ve Meslek Resim</a:t>
            </a:r>
          </a:p>
        </p:txBody>
      </p:sp>
      <p:sp>
        <p:nvSpPr>
          <p:cNvPr id="11" name="Metin kutusu 10"/>
          <p:cNvSpPr txBox="1">
            <a:spLocks noChangeArrowheads="1"/>
          </p:cNvSpPr>
          <p:nvPr/>
        </p:nvSpPr>
        <p:spPr bwMode="auto">
          <a:xfrm>
            <a:off x="3851275" y="2987675"/>
            <a:ext cx="52927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C00000"/>
                </a:solidFill>
                <a:latin typeface="Constantia" pitchFamily="18" charset="0"/>
              </a:rPr>
              <a:t>Bilgisayar Destekli Uygulamalar</a:t>
            </a:r>
          </a:p>
          <a:p>
            <a:r>
              <a:rPr lang="tr-TR" b="1">
                <a:solidFill>
                  <a:srgbClr val="C00000"/>
                </a:solidFill>
                <a:latin typeface="Constantia" pitchFamily="18" charset="0"/>
              </a:rPr>
              <a:t>Endüstriyel Kontrol ve Arıza Analizi</a:t>
            </a:r>
          </a:p>
          <a:p>
            <a:r>
              <a:rPr lang="tr-TR" b="1">
                <a:solidFill>
                  <a:srgbClr val="C00000"/>
                </a:solidFill>
                <a:latin typeface="Constantia" pitchFamily="18" charset="0"/>
              </a:rPr>
              <a:t>Pano Tasarım ve Montajı</a:t>
            </a:r>
          </a:p>
          <a:p>
            <a:r>
              <a:rPr lang="tr-TR" b="1">
                <a:solidFill>
                  <a:srgbClr val="C00000"/>
                </a:solidFill>
                <a:latin typeface="Constantia" pitchFamily="18" charset="0"/>
              </a:rPr>
              <a:t>Zayıf Akım Tesisleri ve Elektrik Tesisat Projeleri</a:t>
            </a:r>
          </a:p>
          <a:p>
            <a:r>
              <a:rPr lang="tr-TR" b="1">
                <a:solidFill>
                  <a:srgbClr val="C00000"/>
                </a:solidFill>
                <a:latin typeface="Constantia" pitchFamily="18" charset="0"/>
              </a:rPr>
              <a:t>Akıllı Ev Sistemleri</a:t>
            </a:r>
          </a:p>
        </p:txBody>
      </p:sp>
      <p:sp>
        <p:nvSpPr>
          <p:cNvPr id="15" name="Metin kutusu 14"/>
          <p:cNvSpPr txBox="1">
            <a:spLocks noChangeArrowheads="1"/>
          </p:cNvSpPr>
          <p:nvPr/>
        </p:nvSpPr>
        <p:spPr bwMode="auto">
          <a:xfrm>
            <a:off x="0" y="4902200"/>
            <a:ext cx="4932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FFFF00"/>
                </a:solidFill>
                <a:latin typeface="Constantia" pitchFamily="18" charset="0"/>
              </a:rPr>
              <a:t>Yapı Elektrik ve Kuvvet TesisleriEndüstriyel Elektrik Sistemleri</a:t>
            </a:r>
          </a:p>
        </p:txBody>
      </p:sp>
      <p:pic>
        <p:nvPicPr>
          <p:cNvPr id="1030" name="Picture 6" descr="elektrik takÄ±m Ã§antasÄ± ile ilgili gÃ¶rsel sonucu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49275"/>
            <a:ext cx="36004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LEKTRÄ°K PROJESÄ° ile ilgili gÃ¶rsel sonucu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7288" y="4492625"/>
            <a:ext cx="36004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LEKTRÄ°K PANOSU ile ilgili gÃ¶rsel sonucu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888" y="1998663"/>
            <a:ext cx="35988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0" y="1238250"/>
          <a:ext cx="9144000" cy="3373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0779"/>
                <a:gridCol w="2297995"/>
                <a:gridCol w="1722211"/>
                <a:gridCol w="1694794"/>
                <a:gridCol w="1698221"/>
              </a:tblGrid>
              <a:tr h="1544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GRUP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İç tesisat plan, proje hazırlanması ve imza işleri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Elektrik iç tesisi uygulama işleri </a:t>
                      </a:r>
                      <a:endParaRPr lang="tr-T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İşletme </a:t>
                      </a:r>
                      <a:r>
                        <a:rPr lang="tr-TR" sz="2000" dirty="0">
                          <a:effectLst/>
                        </a:rPr>
                        <a:t>ve bakım işleri </a:t>
                      </a:r>
                      <a:endParaRPr lang="tr-T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Muayene </a:t>
                      </a:r>
                      <a:r>
                        <a:rPr lang="tr-TR" sz="2000" dirty="0">
                          <a:effectLst/>
                        </a:rPr>
                        <a:t>ve kabul işleri </a:t>
                      </a:r>
                      <a:endParaRPr lang="tr-T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08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1.Grup: </a:t>
                      </a:r>
                      <a:endParaRPr lang="tr-TR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</a:rPr>
                        <a:t>50 </a:t>
                      </a:r>
                      <a:r>
                        <a:rPr lang="tr-TR" sz="2800" dirty="0">
                          <a:effectLst/>
                        </a:rPr>
                        <a:t>KW </a:t>
                      </a:r>
                      <a:endParaRPr lang="tr-TR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150 KW </a:t>
                      </a:r>
                      <a:endParaRPr lang="tr-TR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400 </a:t>
                      </a:r>
                      <a:r>
                        <a:rPr lang="tr-TR" sz="2000" dirty="0">
                          <a:effectLst/>
                        </a:rPr>
                        <a:t>V </a:t>
                      </a:r>
                      <a:endParaRPr lang="tr-T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1500 KW 35KV </a:t>
                      </a:r>
                      <a:endParaRPr lang="tr-T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Tesislerin bakım, muayene, bağlantı ve kabulü için gerekli </a:t>
                      </a:r>
                      <a:r>
                        <a:rPr lang="tr-TR" sz="2000" dirty="0" smtClean="0">
                          <a:effectLst/>
                        </a:rPr>
                        <a:t>işler</a:t>
                      </a:r>
                      <a:r>
                        <a:rPr lang="tr-TR" sz="2000" dirty="0">
                          <a:effectLst/>
                        </a:rPr>
                        <a:t>.</a:t>
                      </a:r>
                      <a:endParaRPr lang="tr-T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08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2.Grup: </a:t>
                      </a:r>
                      <a:endParaRPr lang="tr-TR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30 KW </a:t>
                      </a:r>
                      <a:endParaRPr lang="tr-TR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125 KW </a:t>
                      </a:r>
                      <a:endParaRPr lang="tr-TR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400 </a:t>
                      </a:r>
                      <a:r>
                        <a:rPr lang="tr-TR" sz="2000" dirty="0">
                          <a:effectLst/>
                        </a:rPr>
                        <a:t>V </a:t>
                      </a:r>
                      <a:endParaRPr lang="tr-T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1000 KW </a:t>
                      </a:r>
                      <a:endParaRPr lang="tr-TR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35 </a:t>
                      </a:r>
                      <a:r>
                        <a:rPr lang="tr-TR" sz="2000" dirty="0">
                          <a:effectLst/>
                        </a:rPr>
                        <a:t>KV </a:t>
                      </a:r>
                      <a:endParaRPr lang="tr-T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</a:rPr>
                        <a:t>3.Grup </a:t>
                      </a:r>
                      <a:endParaRPr lang="tr-TR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16 KW </a:t>
                      </a:r>
                      <a:endParaRPr lang="tr-TR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75 KW </a:t>
                      </a:r>
                      <a:endParaRPr lang="tr-TR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400 </a:t>
                      </a:r>
                      <a:r>
                        <a:rPr lang="tr-TR" sz="2000" dirty="0">
                          <a:effectLst/>
                        </a:rPr>
                        <a:t>V </a:t>
                      </a:r>
                      <a:endParaRPr lang="tr-T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500 KW </a:t>
                      </a:r>
                      <a:endParaRPr lang="tr-TR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400V </a:t>
                      </a:r>
                      <a:endParaRPr lang="tr-T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0" y="4611688"/>
            <a:ext cx="9144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latin typeface="Constantia" pitchFamily="18" charset="0"/>
              </a:rPr>
              <a:t>1. Grup </a:t>
            </a:r>
            <a:endParaRPr lang="tr-TR" sz="2000">
              <a:latin typeface="Constantia" pitchFamily="18" charset="0"/>
            </a:endParaRPr>
          </a:p>
          <a:p>
            <a:r>
              <a:rPr lang="tr-TR" sz="2000">
                <a:latin typeface="Constantia" pitchFamily="18" charset="0"/>
              </a:rPr>
              <a:t>En az 3 veya 4 yıl yüksek teknik öğrenim görenler. </a:t>
            </a:r>
          </a:p>
          <a:p>
            <a:r>
              <a:rPr lang="tr-TR" sz="2000" b="1">
                <a:latin typeface="Constantia" pitchFamily="18" charset="0"/>
              </a:rPr>
              <a:t>2. Grup </a:t>
            </a:r>
            <a:endParaRPr lang="tr-TR" sz="2000">
              <a:latin typeface="Constantia" pitchFamily="18" charset="0"/>
            </a:endParaRPr>
          </a:p>
          <a:p>
            <a:r>
              <a:rPr lang="tr-TR" sz="2000">
                <a:latin typeface="Constantia" pitchFamily="18" charset="0"/>
              </a:rPr>
              <a:t>En az 2 yıllık yüksek teknik öğrenim görenler ile ortaokuldan sonra en az 4 veya 5 yıl mesleki ve teknik öğrenim görenler. </a:t>
            </a:r>
          </a:p>
          <a:p>
            <a:r>
              <a:rPr lang="tr-TR" sz="2000" b="1">
                <a:latin typeface="Constantia" pitchFamily="18" charset="0"/>
              </a:rPr>
              <a:t>3. Grup </a:t>
            </a:r>
            <a:endParaRPr lang="tr-TR" sz="2000">
              <a:latin typeface="Constantia" pitchFamily="18" charset="0"/>
            </a:endParaRPr>
          </a:p>
          <a:p>
            <a:r>
              <a:rPr lang="tr-TR" sz="2000">
                <a:latin typeface="Constantia" pitchFamily="18" charset="0"/>
              </a:rPr>
              <a:t>En az lise dengi mesleki ve teknik öğrenim görenler </a:t>
            </a:r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  <a:latin typeface="Constantia" pitchFamily="18" charset="0"/>
              </a:rPr>
              <a:t>Öğrencilerimiz mezun oldukları zaman, </a:t>
            </a:r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0" y="6921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latin typeface="Constantia" pitchFamily="18" charset="0"/>
              </a:rPr>
              <a:t>3.GRUP FEN ADAMI SINIFINDA OLACAKLARDIR. </a:t>
            </a:r>
          </a:p>
        </p:txBody>
      </p:sp>
      <p:sp>
        <p:nvSpPr>
          <p:cNvPr id="2" name="Metin kutusu 1"/>
          <p:cNvSpPr txBox="1">
            <a:spLocks noChangeArrowheads="1"/>
          </p:cNvSpPr>
          <p:nvPr/>
        </p:nvSpPr>
        <p:spPr bwMode="auto">
          <a:xfrm>
            <a:off x="0" y="42227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latin typeface="Constantia" pitchFamily="18" charset="0"/>
              </a:rPr>
              <a:t>DİPLOMA + İŞYERİ AÇMA BELGESİ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>
            <a:spLocks noChangeArrowheads="1"/>
          </p:cNvSpPr>
          <p:nvPr/>
        </p:nvSpPr>
        <p:spPr bwMode="auto">
          <a:xfrm>
            <a:off x="0" y="31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>
                <a:solidFill>
                  <a:srgbClr val="FFC000"/>
                </a:solidFill>
                <a:latin typeface="Constantia" pitchFamily="18" charset="0"/>
              </a:rPr>
              <a:t>ELEKTRİK-ELEKTRONİK ALANI  ATELYE ÇALIŞMALARIMIZ</a:t>
            </a:r>
          </a:p>
        </p:txBody>
      </p:sp>
      <p:pic>
        <p:nvPicPr>
          <p:cNvPr id="4098" name="Picture 2" descr="C:\Users\Özgür ERHAN\Desktop\Bölüm broşür foto\IMG-20180228-WA000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333375"/>
            <a:ext cx="3060701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Özgür ERHAN\Desktop\Bölüm broşür foto\IMG-20180228-WA0008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4188" y="333375"/>
            <a:ext cx="30607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Özgür ERHAN\Desktop\Bölüm broşür foto\IMG-20180228-WA0029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33375"/>
            <a:ext cx="30591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Özgür ERHAN\Desktop\Bölüm broşür foto\P_20180228_122204_1_p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113" y="2492375"/>
            <a:ext cx="30591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Özgür ERHAN\Desktop\Bölüm broşür foto\P_20180228_122249_1_p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4663" y="2492375"/>
            <a:ext cx="30607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Özgür ERHAN\Desktop\Bölüm broşür foto\P_20180228_122333_1_p.jpg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2492375"/>
            <a:ext cx="30591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Users\Özgür ERHAN\Desktop\Bölüm broşür foto\P_20180228_122504_1_p.jpg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6513" y="4652963"/>
            <a:ext cx="3060701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Users\Özgür ERHAN\Desktop\Bölüm broşür foto\P_20180228_121809_1_p.jpg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24188" y="4652963"/>
            <a:ext cx="30607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D:\okul\P_20150307_093546.jpg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72188" y="4652963"/>
            <a:ext cx="30607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 descr="RÃZGAR GÃLLERÄ°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onstantia" pitchFamily="18" charset="0"/>
            </a:endParaRPr>
          </a:p>
        </p:txBody>
      </p:sp>
      <p:sp>
        <p:nvSpPr>
          <p:cNvPr id="3" name="Metin kutusu 2"/>
          <p:cNvSpPr txBox="1">
            <a:spLocks noChangeArrowheads="1"/>
          </p:cNvSpPr>
          <p:nvPr/>
        </p:nvSpPr>
        <p:spPr bwMode="auto">
          <a:xfrm>
            <a:off x="-9525" y="7938"/>
            <a:ext cx="911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chemeClr val="bg1"/>
                </a:solidFill>
                <a:latin typeface="Constantia" pitchFamily="18" charset="0"/>
              </a:rPr>
              <a:t>ELEKTRİK-ELEKTRONİK ALANI KARİYER GÜNLERİ</a:t>
            </a:r>
          </a:p>
        </p:txBody>
      </p:sp>
      <p:pic>
        <p:nvPicPr>
          <p:cNvPr id="1026" name="Picture 2" descr="C:\Users\Özgür ERHAN\Desktop\Elk Kariyer Günü\IMG-20180413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988"/>
            <a:ext cx="44799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Metin kutusu 27"/>
          <p:cNvSpPr txBox="1">
            <a:spLocks noChangeArrowheads="1"/>
          </p:cNvSpPr>
          <p:nvPr/>
        </p:nvSpPr>
        <p:spPr bwMode="auto">
          <a:xfrm>
            <a:off x="0" y="2901950"/>
            <a:ext cx="4470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chemeClr val="bg1"/>
                </a:solidFill>
                <a:latin typeface="Arial Unicode MS" pitchFamily="34" charset="-128"/>
              </a:rPr>
              <a:t>Düzce Üniversitesi</a:t>
            </a:r>
          </a:p>
          <a:p>
            <a:pPr algn="ctr"/>
            <a:r>
              <a:rPr lang="tr-TR" b="1">
                <a:solidFill>
                  <a:schemeClr val="bg1"/>
                </a:solidFill>
                <a:latin typeface="Arial Unicode MS" pitchFamily="34" charset="-128"/>
              </a:rPr>
              <a:t>Teknoloji Fakültesi</a:t>
            </a:r>
          </a:p>
          <a:p>
            <a:pPr algn="ctr"/>
            <a:r>
              <a:rPr lang="tr-TR" b="1">
                <a:solidFill>
                  <a:schemeClr val="bg1"/>
                </a:solidFill>
                <a:latin typeface="Arial Unicode MS" pitchFamily="34" charset="-128"/>
              </a:rPr>
              <a:t>Elektrik-Elektronik Mühendisliği </a:t>
            </a:r>
          </a:p>
          <a:p>
            <a:pPr algn="ctr"/>
            <a:r>
              <a:rPr lang="tr-TR" b="1">
                <a:solidFill>
                  <a:schemeClr val="bg1"/>
                </a:solidFill>
                <a:latin typeface="Arial Unicode MS" pitchFamily="34" charset="-128"/>
              </a:rPr>
              <a:t>Dr.Öğretim Üyesi </a:t>
            </a:r>
          </a:p>
          <a:p>
            <a:pPr algn="ctr"/>
            <a:r>
              <a:rPr lang="tr-TR" b="1">
                <a:solidFill>
                  <a:schemeClr val="bg1"/>
                </a:solidFill>
                <a:latin typeface="Arial Unicode MS" pitchFamily="34" charset="-128"/>
              </a:rPr>
              <a:t>SERHAT DUMAN 2018</a:t>
            </a:r>
          </a:p>
        </p:txBody>
      </p:sp>
      <p:pic>
        <p:nvPicPr>
          <p:cNvPr id="2560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644900"/>
            <a:ext cx="4267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4572000" y="1268413"/>
            <a:ext cx="41036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Arial Unicode MS" pitchFamily="34" charset="-128"/>
              </a:rPr>
              <a:t>BANDIRMA ORGANİZE BÖLGE MÜDÜRLÜĞÜ</a:t>
            </a:r>
          </a:p>
          <a:p>
            <a:pPr algn="ctr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Arial Unicode MS" pitchFamily="34" charset="-128"/>
              </a:rPr>
              <a:t> ELEKTRİK ELEKTRONİK MÜHENDİSİ </a:t>
            </a:r>
          </a:p>
          <a:p>
            <a:pPr algn="ctr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Arial Unicode MS" pitchFamily="34" charset="-128"/>
              </a:rPr>
              <a:t>İSMAİL BOZDAĞ 2019</a:t>
            </a:r>
          </a:p>
          <a:p>
            <a:pPr>
              <a:spcBef>
                <a:spcPct val="50000"/>
              </a:spcBef>
            </a:pPr>
            <a:r>
              <a:rPr lang="tr-TR" sz="1400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 descr="ÅÄ°MÅEK RESÄ°MLERÄ°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onstantia" pitchFamily="18" charset="0"/>
            </a:endParaRPr>
          </a:p>
        </p:txBody>
      </p:sp>
      <p:sp>
        <p:nvSpPr>
          <p:cNvPr id="27650" name="AutoShape 6" descr="kimya ile ilgili gÃ¶rsel sonuc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onstantia" pitchFamily="18" charset="0"/>
            </a:endParaRPr>
          </a:p>
        </p:txBody>
      </p:sp>
      <p:sp>
        <p:nvSpPr>
          <p:cNvPr id="2" name="Metin kutusu 1"/>
          <p:cNvSpPr txBox="1">
            <a:spLocks noChangeArrowheads="1"/>
          </p:cNvSpPr>
          <p:nvPr/>
        </p:nvSpPr>
        <p:spPr bwMode="auto">
          <a:xfrm>
            <a:off x="-1588" y="-3175"/>
            <a:ext cx="9145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chemeClr val="bg1"/>
                </a:solidFill>
                <a:latin typeface="Constantia" pitchFamily="18" charset="0"/>
              </a:rPr>
              <a:t>ÖĞRENCİLERİMİZİN TEKNOLOJİK GELİŞMELERİ </a:t>
            </a:r>
          </a:p>
          <a:p>
            <a:pPr algn="ctr"/>
            <a:r>
              <a:rPr lang="tr-TR" sz="2000" b="1">
                <a:solidFill>
                  <a:schemeClr val="bg1"/>
                </a:solidFill>
                <a:latin typeface="Constantia" pitchFamily="18" charset="0"/>
              </a:rPr>
              <a:t>YERİNDE GÖRMELERİNE ÖNEM VERİYORUZ.</a:t>
            </a:r>
          </a:p>
        </p:txBody>
      </p:sp>
      <p:sp>
        <p:nvSpPr>
          <p:cNvPr id="8" name="Metin kutusu 7"/>
          <p:cNvSpPr txBox="1">
            <a:spLocks noChangeArrowheads="1"/>
          </p:cNvSpPr>
          <p:nvPr/>
        </p:nvSpPr>
        <p:spPr bwMode="auto">
          <a:xfrm>
            <a:off x="0" y="708025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>
                <a:solidFill>
                  <a:schemeClr val="bg1"/>
                </a:solidFill>
                <a:latin typeface="Constantia" pitchFamily="18" charset="0"/>
              </a:rPr>
              <a:t>BU AMAÇLA BÖLGEMİZDEKİ TEKNOLOJİ FUARLARINA GEZİLER DÜZENLİYORUZ.</a:t>
            </a:r>
          </a:p>
        </p:txBody>
      </p:sp>
      <p:pic>
        <p:nvPicPr>
          <p:cNvPr id="10" name="Resim 2" descr="G:\Şeflik\Teknik gezi\06122014 bursa gezi\bursa gezisi\Yeni klasör\IMG_5864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1220788"/>
            <a:ext cx="377983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etin kutusu 10"/>
          <p:cNvSpPr txBox="1">
            <a:spLocks noChangeArrowheads="1"/>
          </p:cNvSpPr>
          <p:nvPr/>
        </p:nvSpPr>
        <p:spPr bwMode="auto">
          <a:xfrm>
            <a:off x="0" y="971550"/>
            <a:ext cx="414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>
                <a:solidFill>
                  <a:srgbClr val="FFC000"/>
                </a:solidFill>
                <a:latin typeface="Constantia" pitchFamily="18" charset="0"/>
              </a:rPr>
              <a:t>BURSA BİLİM ve TEKNOLOJİ MERKEZİ</a:t>
            </a:r>
          </a:p>
        </p:txBody>
      </p:sp>
      <p:pic>
        <p:nvPicPr>
          <p:cNvPr id="12" name="Resim 3" descr="G:\Şeflik\Teknik gezi\06122014 bursa gezi\bursa gezisi\Yeni klasör\IMG_6012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3038" y="1220788"/>
            <a:ext cx="377983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4356100" y="952500"/>
            <a:ext cx="5040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>
                <a:solidFill>
                  <a:srgbClr val="FFC000"/>
                </a:solidFill>
                <a:latin typeface="Constantia" pitchFamily="18" charset="0"/>
              </a:rPr>
              <a:t>BURSA TÜYAP BELEX 2014 TEKNOLOJİ FUARI</a:t>
            </a:r>
          </a:p>
        </p:txBody>
      </p:sp>
      <p:sp>
        <p:nvSpPr>
          <p:cNvPr id="14" name="Metin kutusu 13"/>
          <p:cNvSpPr txBox="1">
            <a:spLocks noChangeArrowheads="1"/>
          </p:cNvSpPr>
          <p:nvPr/>
        </p:nvSpPr>
        <p:spPr bwMode="auto">
          <a:xfrm>
            <a:off x="1908175" y="3897313"/>
            <a:ext cx="5256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>
                <a:solidFill>
                  <a:srgbClr val="FFC000"/>
                </a:solidFill>
                <a:latin typeface="Constantia" pitchFamily="18" charset="0"/>
              </a:rPr>
              <a:t>İSTANBUL WIN EURASIA 2018-2019 OTOMASYON FUARI</a:t>
            </a:r>
          </a:p>
        </p:txBody>
      </p:sp>
      <p:pic>
        <p:nvPicPr>
          <p:cNvPr id="15" name="Picture 2" descr="C:\Users\Özgür ERHAN\Desktop\Otomasyon  2018\Foto\IMG-20180317-WA0058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00" y="4157663"/>
            <a:ext cx="377983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Özgür ERHAN\Desktop\Otomasyon  2018\Foto\IMG-20180317-WA0050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6213" y="4157663"/>
            <a:ext cx="377983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tin kutusu 12"/>
          <p:cNvSpPr txBox="1">
            <a:spLocks noChangeArrowheads="1"/>
          </p:cNvSpPr>
          <p:nvPr/>
        </p:nvSpPr>
        <p:spPr bwMode="auto">
          <a:xfrm>
            <a:off x="0" y="476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rgbClr val="FFC000"/>
                </a:solidFill>
                <a:latin typeface="Constantia" pitchFamily="18" charset="0"/>
              </a:rPr>
              <a:t>İSTANBUL WIN EURASIA 2018-2019 OTOMASYON FUARI GEZİLERİ</a:t>
            </a:r>
          </a:p>
        </p:txBody>
      </p:sp>
      <p:pic>
        <p:nvPicPr>
          <p:cNvPr id="12" name="Picture 2" descr="C:\Users\Özgür ERHAN\Desktop\Otomasyon  2018\Foto\IMG-20180317-WA0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09975"/>
            <a:ext cx="4319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Özgür ERHAN\Desktop\Otomasyon  2018\Foto\IMG-20180317-WA01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8300"/>
            <a:ext cx="4319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Özgür ERHAN\Desktop\Otomasyon  2018\Foto\IMG-20180316-WA0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63" y="369888"/>
            <a:ext cx="43195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Özgür ERHAN\Desktop\Otomasyon  2018\Foto\IMG-20180317-WA00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" y="3608388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952</TotalTime>
  <Words>482</Words>
  <Application>Microsoft Office PowerPoint</Application>
  <PresentationFormat>Ekran Gösterisi (4:3)</PresentationFormat>
  <Paragraphs>135</Paragraphs>
  <Slides>14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Tasarım Şablonu</vt:lpstr>
      </vt:variant>
      <vt:variant>
        <vt:i4>4</vt:i4>
      </vt:variant>
      <vt:variant>
        <vt:lpstr>Slayt Başlıkları</vt:lpstr>
      </vt:variant>
      <vt:variant>
        <vt:i4>14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Comic Sans MS</vt:lpstr>
      <vt:lpstr>Times New Roman</vt:lpstr>
      <vt:lpstr>Arial Unicode MS</vt:lpstr>
      <vt:lpstr>Akış</vt:lpstr>
      <vt:lpstr>Akış</vt:lpstr>
      <vt:lpstr>Akış</vt:lpstr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2020-2021 EĞİTİM ÖĞRETİM YILI ELEKTRİK ELEKTRONİK TEKNOLOJİLERİ ALANI  YURT DIŞI EĞİTİM PROJELERİMİZ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ELEKTRİK-ELEKTRONİK ALANI</dc:title>
  <dc:creator>Özgür ERHAN</dc:creator>
  <cp:lastModifiedBy>Teacher</cp:lastModifiedBy>
  <cp:revision>111</cp:revision>
  <dcterms:created xsi:type="dcterms:W3CDTF">2018-04-08T15:06:12Z</dcterms:created>
  <dcterms:modified xsi:type="dcterms:W3CDTF">2020-06-11T12:40:50Z</dcterms:modified>
</cp:coreProperties>
</file>